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72" r:id="rId9"/>
    <p:sldId id="262" r:id="rId10"/>
    <p:sldId id="264" r:id="rId11"/>
    <p:sldId id="265" r:id="rId12"/>
    <p:sldId id="273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8" y="-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0BAF4C8-C968-8B42-BE45-C69D5DB90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4531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C9AE18-140F-104F-9651-30F33BFA561A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D7C7FA1-CB59-FA49-BE5D-1D09B2657707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091C686-3A72-5447-BB5A-B6865EAA8DC4}" type="slidenum">
              <a:rPr lang="en-US" sz="1200"/>
              <a:pPr/>
              <a:t>14</a:t>
            </a:fld>
            <a:endParaRPr lang="en-US" sz="12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C2E3E5D-F479-6448-8E23-2D0632E6E068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7B97B8B-C150-3543-BA50-AD4D1EFC8A22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68FEF24-2E28-7240-A60F-DA65DCBA1F9B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CACA3F7-64EF-5042-B147-4DB867FC533B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0E0487D-9D32-1C44-8963-D8512F67B15C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B11E9CF-8505-0943-96D9-D6C9599A7B98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51BB45F-734E-F841-B618-7B6E3113018B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52C5CB-DF99-6743-89BD-9D870DC0ED03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DC0C8-F498-DA48-B97F-D5462B1FC6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08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C160A-7004-ED4D-B857-4AC7B7971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03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8689D-9100-A249-9506-8993EC964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66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0E3BAB-13D6-F74E-900A-61E698104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14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D014F8-EF34-E545-B60C-154EDDFA1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42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F595C-6F6F-654F-866D-E79361AC5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706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6DD5D-E12E-CC49-BBF5-8231214D64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10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C61A0-4AD2-7F4A-A0E9-A8FDDF3C8E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09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5A9CF0-8174-EC41-AE61-D4F94C781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48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1B723-B220-7045-9ED2-6EFA85F37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47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341E8-00A4-D145-8A05-08C0DFA3ED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957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DA1AFDA-0AD7-624F-8DE3-98715CF732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43_02ImmunityOverview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463" y="1106488"/>
            <a:ext cx="5027612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u="sng"/>
              <a:t>CHAPTER 43-THE IMMUNE SYSTEM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533400"/>
            <a:ext cx="411480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u="sng" dirty="0"/>
              <a:t>Overview</a:t>
            </a:r>
          </a:p>
          <a:p>
            <a:pPr>
              <a:spcBef>
                <a:spcPct val="50000"/>
              </a:spcBef>
            </a:pPr>
            <a:r>
              <a:rPr lang="en-US" sz="2000" dirty="0"/>
              <a:t>I.  2 defense systems</a:t>
            </a:r>
          </a:p>
          <a:p>
            <a:pPr>
              <a:tabLst>
                <a:tab pos="279400" algn="l"/>
                <a:tab pos="628650" algn="l"/>
              </a:tabLst>
            </a:pPr>
            <a:r>
              <a:rPr lang="en-US" sz="2000" dirty="0"/>
              <a:t>	A.  Innate immunity</a:t>
            </a:r>
          </a:p>
          <a:p>
            <a:pPr>
              <a:tabLst>
                <a:tab pos="6286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All animals</a:t>
            </a:r>
          </a:p>
          <a:p>
            <a:pPr>
              <a:tabLst>
                <a:tab pos="6286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2</a:t>
            </a:r>
            <a:r>
              <a:rPr lang="en-US" sz="2000" dirty="0"/>
              <a:t>.  Born with</a:t>
            </a:r>
          </a:p>
          <a:p>
            <a:pPr>
              <a:tabLst>
                <a:tab pos="6286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</a:t>
            </a:r>
            <a:r>
              <a:rPr lang="en-US" sz="2000" dirty="0"/>
              <a:t>.  Barrier defenses</a:t>
            </a:r>
          </a:p>
          <a:p>
            <a:pPr>
              <a:tabLst>
                <a:tab pos="976313" algn="l"/>
                <a:tab pos="13112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a</a:t>
            </a:r>
            <a:r>
              <a:rPr lang="en-US" sz="2000" dirty="0"/>
              <a:t>.  Skin, mucous, cilia/		</a:t>
            </a:r>
            <a:r>
              <a:rPr lang="en-US" sz="2000" dirty="0" smtClean="0"/>
              <a:t>	hair</a:t>
            </a:r>
            <a:r>
              <a:rPr lang="en-US" sz="2000" dirty="0"/>
              <a:t>, pH</a:t>
            </a:r>
          </a:p>
          <a:p>
            <a:pPr>
              <a:tabLst>
                <a:tab pos="571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4</a:t>
            </a:r>
            <a:r>
              <a:rPr lang="en-US" sz="2000" dirty="0"/>
              <a:t>.  Internal</a:t>
            </a:r>
          </a:p>
          <a:p>
            <a:pPr>
              <a:tabLst>
                <a:tab pos="9207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a</a:t>
            </a:r>
            <a:r>
              <a:rPr lang="en-US" sz="2000" dirty="0"/>
              <a:t>.  Receptor proteins</a:t>
            </a:r>
          </a:p>
        </p:txBody>
      </p:sp>
      <p:sp>
        <p:nvSpPr>
          <p:cNvPr id="3076" name="TextBox 1"/>
          <p:cNvSpPr txBox="1">
            <a:spLocks noChangeArrowheads="1"/>
          </p:cNvSpPr>
          <p:nvPr/>
        </p:nvSpPr>
        <p:spPr bwMode="auto">
          <a:xfrm>
            <a:off x="0" y="3733800"/>
            <a:ext cx="4114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5425" algn="l"/>
                <a:tab pos="628650" algn="l"/>
                <a:tab pos="973138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B.  </a:t>
            </a:r>
            <a:r>
              <a:rPr lang="en-US" sz="2000" dirty="0" smtClean="0"/>
              <a:t>Acquired/Adaptive </a:t>
            </a:r>
            <a:r>
              <a:rPr lang="en-US" sz="2000" dirty="0"/>
              <a:t>immunity</a:t>
            </a:r>
          </a:p>
          <a:p>
            <a:r>
              <a:rPr lang="en-US" sz="2000" dirty="0"/>
              <a:t>		1.  Only vertebrates</a:t>
            </a:r>
          </a:p>
          <a:p>
            <a:r>
              <a:rPr lang="en-US" sz="2000" dirty="0"/>
              <a:t>		2.  Adaptive/learned immunity</a:t>
            </a:r>
          </a:p>
          <a:p>
            <a:r>
              <a:rPr lang="en-US" sz="2000" dirty="0"/>
              <a:t>		3.  2</a:t>
            </a:r>
            <a:r>
              <a:rPr lang="en-US" sz="2000" baseline="30000" dirty="0"/>
              <a:t>nd</a:t>
            </a:r>
            <a:r>
              <a:rPr lang="en-US" sz="2000" dirty="0"/>
              <a:t> </a:t>
            </a:r>
            <a:r>
              <a:rPr lang="en-US" sz="2000" dirty="0" err="1"/>
              <a:t>defense</a:t>
            </a:r>
            <a:r>
              <a:rPr lang="en-US" sz="2000" dirty="0" err="1">
                <a:sym typeface="Wingdings" charset="0"/>
              </a:rPr>
              <a:t>after</a:t>
            </a:r>
            <a:r>
              <a:rPr lang="en-US" sz="2000" dirty="0">
                <a:sym typeface="Wingdings" charset="0"/>
              </a:rPr>
              <a:t> innate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9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2875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tabLst>
                <a:tab pos="1257300" algn="l"/>
                <a:tab pos="1549400" algn="l"/>
              </a:tabLst>
            </a:pPr>
            <a:r>
              <a:rPr lang="en-US" dirty="0"/>
              <a:t>	</a:t>
            </a:r>
            <a:r>
              <a:rPr lang="en-US" sz="2000" dirty="0"/>
              <a:t>b. DNA </a:t>
            </a:r>
            <a:r>
              <a:rPr lang="en-US" sz="2000" dirty="0" smtClean="0"/>
              <a:t>rearrangement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73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Occurs early in development</a:t>
            </a:r>
            <a:endParaRPr lang="en-US" sz="2000" dirty="0"/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7300" algn="l"/>
                <a:tab pos="1549400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2.  </a:t>
            </a:r>
            <a:r>
              <a:rPr lang="en-US" sz="2000" dirty="0" err="1" smtClean="0"/>
              <a:t>Recombinase</a:t>
            </a:r>
            <a:endParaRPr lang="en-US" sz="2000" dirty="0" smtClean="0"/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7300" algn="l"/>
                <a:tab pos="1549400" algn="l"/>
                <a:tab pos="1892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Acts randomly joining 1/40 </a:t>
            </a:r>
            <a:r>
              <a:rPr lang="en-US" sz="2000" i="1" dirty="0" smtClean="0"/>
              <a:t>V</a:t>
            </a:r>
            <a:r>
              <a:rPr lang="en-US" sz="2000" dirty="0" smtClean="0"/>
              <a:t> with 1/5 </a:t>
            </a:r>
            <a:r>
              <a:rPr lang="en-US" sz="2000" i="1" dirty="0" smtClean="0"/>
              <a:t>J </a:t>
            </a:r>
            <a:r>
              <a:rPr lang="en-US" sz="2000" dirty="0" smtClean="0"/>
              <a:t>&amp; 1/1 </a:t>
            </a:r>
            <a:r>
              <a:rPr lang="en-US" sz="2000" i="1" dirty="0" smtClean="0"/>
              <a:t>C</a:t>
            </a:r>
            <a:endParaRPr lang="en-US" sz="2000" dirty="0"/>
          </a:p>
        </p:txBody>
      </p:sp>
      <p:pic>
        <p:nvPicPr>
          <p:cNvPr id="20483" name="Picture 3" descr="43_13GeneRearrangement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88030"/>
            <a:ext cx="6400800" cy="5185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43_14ClonalSelec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971800"/>
            <a:ext cx="4343400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	</a:t>
            </a:r>
            <a:r>
              <a:rPr lang="en-US" sz="2000" dirty="0"/>
              <a:t>B.  Origin of self-tolerance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352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	</a:t>
            </a:r>
            <a:r>
              <a:rPr lang="en-US" sz="2000" dirty="0"/>
              <a:t>C.  </a:t>
            </a:r>
            <a:r>
              <a:rPr lang="en-US" sz="2000" dirty="0" smtClean="0"/>
              <a:t>Proliferation of B &amp; T cells</a:t>
            </a:r>
            <a:endParaRPr lang="en-US" sz="2000" dirty="0"/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</a:tabLst>
            </a:pPr>
            <a:r>
              <a:rPr lang="en-US" sz="2000" dirty="0"/>
              <a:t>		1.  Clonal </a:t>
            </a:r>
            <a:r>
              <a:rPr lang="en-US" sz="2000" dirty="0" smtClean="0"/>
              <a:t>selection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Effector cells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</a:tabLst>
            </a:pPr>
            <a:r>
              <a:rPr lang="en-US" sz="2000" dirty="0" smtClean="0"/>
              <a:t>				1.  active immediately, short lived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2.  B cells = plasma cells (antibodies)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3.  T cells = </a:t>
            </a:r>
            <a:r>
              <a:rPr lang="en-US" sz="2000" dirty="0" err="1" smtClean="0"/>
              <a:t>helpter</a:t>
            </a:r>
            <a:r>
              <a:rPr lang="en-US" sz="2000" dirty="0" smtClean="0"/>
              <a:t> T cells &amp; cytotoxic T cells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Memory cells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Active immediately, long lived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  <a:tab pos="1892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2.  Will give rise to effector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862013" algn="l"/>
                <a:tab pos="1206500" algn="l"/>
                <a:tab pos="1549400" algn="l"/>
                <a:tab pos="1892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	in the future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43_15MemorySpecificity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743200"/>
            <a:ext cx="4232275" cy="384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D.  Immunological memory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Primary immune response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 smtClean="0"/>
              <a:t>   			a. </a:t>
            </a:r>
            <a:r>
              <a:rPr lang="en-US" sz="2000" dirty="0"/>
              <a:t>Peaks 10-17 days after initial </a:t>
            </a:r>
            <a:r>
              <a:rPr lang="en-US" sz="2000" dirty="0" smtClean="0"/>
              <a:t>exposure</a:t>
            </a:r>
          </a:p>
          <a:p>
            <a:pPr>
              <a:tabLst>
                <a:tab pos="457200" algn="l"/>
                <a:tab pos="863600" algn="l"/>
                <a:tab pos="12065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B &amp; T cells give rise to effector cells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219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63600" algn="l"/>
                <a:tab pos="1206500" algn="l"/>
              </a:tabLst>
            </a:pPr>
            <a:r>
              <a:rPr lang="en-US" sz="2000" dirty="0" smtClean="0"/>
              <a:t>	2.  Secondary immune response</a:t>
            </a:r>
          </a:p>
          <a:p>
            <a:pPr>
              <a:tabLst>
                <a:tab pos="863600" algn="l"/>
                <a:tab pos="1206500" algn="l"/>
              </a:tabLst>
            </a:pPr>
            <a:r>
              <a:rPr lang="en-US" sz="2000" dirty="0" smtClean="0"/>
              <a:t>		a.  Memory cells</a:t>
            </a:r>
          </a:p>
          <a:p>
            <a:pPr>
              <a:tabLst>
                <a:tab pos="863600" algn="l"/>
                <a:tab pos="1206500" algn="l"/>
              </a:tabLst>
            </a:pPr>
            <a:r>
              <a:rPr lang="en-US" sz="2000" dirty="0" smtClean="0"/>
              <a:t>		b.  Peaks 2-7 days after exposure</a:t>
            </a:r>
          </a:p>
          <a:p>
            <a:pPr>
              <a:tabLst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Stronger, more prolonged response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35426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u="sng"/>
              <a:t>43.3-Acquired immunity defends against infection of body cells &amp; fluid</a:t>
            </a:r>
            <a:endParaRPr lang="en-US"/>
          </a:p>
        </p:txBody>
      </p:sp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0" y="45720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I.  Intro</a:t>
            </a:r>
          </a:p>
          <a:p>
            <a:r>
              <a:rPr lang="en-US">
                <a:latin typeface="Times New Roman" charset="0"/>
              </a:rPr>
              <a:t>	A.  Humoral immune response (antibody-mediated response)</a:t>
            </a:r>
          </a:p>
          <a:p>
            <a:r>
              <a:rPr lang="en-US">
                <a:latin typeface="Times New Roman" charset="0"/>
              </a:rPr>
              <a:t>	B.  Cell-mediated immune response</a:t>
            </a:r>
            <a:endParaRPr lang="en-US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167640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Helper T cells: A response to nearly all antigens</a:t>
            </a:r>
          </a:p>
          <a:p>
            <a:r>
              <a:rPr lang="en-US">
                <a:latin typeface="Times New Roman" charset="0"/>
              </a:rPr>
              <a:t>	A.  Helper T cell activated by antigen-presenting cells</a:t>
            </a:r>
          </a:p>
          <a:p>
            <a:r>
              <a:rPr lang="en-US">
                <a:latin typeface="Times New Roman" charset="0"/>
              </a:rPr>
              <a:t>		1.  Helper T cell goes through clonal division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0" y="28194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Antigen-presenting cell &amp; helper T cell interaction</a:t>
            </a:r>
            <a:endParaRPr lang="en-US"/>
          </a:p>
        </p:txBody>
      </p:sp>
      <p:pic>
        <p:nvPicPr>
          <p:cNvPr id="22535" name="Picture 7" descr="43_17HelperTCentralRole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11525"/>
            <a:ext cx="8382000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III.  Cytotoxic T cells: A response to infected cells</a:t>
            </a:r>
          </a:p>
          <a:p>
            <a:r>
              <a:rPr lang="en-US">
                <a:latin typeface="Times New Roman" charset="0"/>
              </a:rPr>
              <a:t>	A.  Activated by cytokines from helper T cells &amp; interactions with 		antigen-presenting cells</a:t>
            </a:r>
          </a:p>
          <a:p>
            <a:r>
              <a:rPr lang="en-US">
                <a:latin typeface="Times New Roman" charset="0"/>
              </a:rPr>
              <a:t>		1.  Eliminate infected body cells</a:t>
            </a:r>
            <a:endParaRPr lang="en-U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charset="0"/>
              </a:rPr>
              <a:t>	2.  Target cell &amp; cytotoxic T cell interaction</a:t>
            </a:r>
          </a:p>
        </p:txBody>
      </p:sp>
      <p:pic>
        <p:nvPicPr>
          <p:cNvPr id="23556" name="Picture 4" descr="43_18CytotoxicTCell_1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854233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43_18CytotoxicTCell_2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854233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6" descr="43_18CytotoxicTCell_3-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00400"/>
            <a:ext cx="8542338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IV.  B cells: A response to extracellular pathogens</a:t>
            </a:r>
          </a:p>
          <a:p>
            <a:r>
              <a:rPr lang="en-US">
                <a:latin typeface="Times New Roman" charset="0"/>
              </a:rPr>
              <a:t>	A.  Activated by cytokines from helper T cells &amp; antigens</a:t>
            </a:r>
            <a:endParaRPr lang="en-US"/>
          </a:p>
        </p:txBody>
      </p:sp>
      <p:pic>
        <p:nvPicPr>
          <p:cNvPr id="28675" name="Picture 3" descr="43_19BCellActivation_1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542338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43_19BCellActivation_2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542338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43_19BCellActivation_3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542338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charset="0"/>
              </a:rPr>
              <a:t>	B.  Activation can occur w/out helper T cells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The role of antibodies in immunity</a:t>
            </a:r>
            <a:endParaRPr lang="en-US"/>
          </a:p>
        </p:txBody>
      </p:sp>
      <p:pic>
        <p:nvPicPr>
          <p:cNvPr id="29699" name="Picture 3" descr="43_21aViralNeutralization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95600"/>
            <a:ext cx="2119313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43_21bOpsoniza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895600"/>
            <a:ext cx="21240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43_21cComplementSystem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4343400" cy="33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0" y="381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charset="0"/>
              </a:rPr>
              <a:t>	1.  Neutralization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charset="0"/>
              </a:rPr>
              <a:t>	2.  Opsonization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0" y="1143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>
                <a:latin typeface="Times New Roman" charset="0"/>
              </a:rPr>
              <a:t>	3.  Complement &amp; pore formation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  <p:bldP spid="2970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V.  Active &amp; passive Immunization</a:t>
            </a:r>
          </a:p>
          <a:p>
            <a:r>
              <a:rPr lang="en-US">
                <a:latin typeface="Times New Roman" charset="0"/>
              </a:rPr>
              <a:t>	A.  Active vs. Passive</a:t>
            </a:r>
            <a:endParaRPr 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Immune rejection</a:t>
            </a:r>
            <a:endParaRPr lang="en-US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1143000"/>
            <a:ext cx="914400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 u="sng">
                <a:latin typeface="Times New Roman" charset="0"/>
              </a:rPr>
              <a:t>43.4</a:t>
            </a:r>
            <a:r>
              <a:rPr lang="en-US" sz="2200" u="sng">
                <a:latin typeface="Times New Roman" charset="0"/>
                <a:sym typeface="Wingdings" charset="0"/>
              </a:rPr>
              <a:t></a:t>
            </a:r>
            <a:r>
              <a:rPr lang="en-US" sz="2200" u="sng">
                <a:latin typeface="Times New Roman" charset="0"/>
              </a:rPr>
              <a:t> Disruptions in immune system function can elicit or exacerbate disease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I.  Exaggerated, self-directed, &amp; diminished immune responses</a:t>
            </a:r>
          </a:p>
          <a:p>
            <a:r>
              <a:rPr lang="en-US">
                <a:latin typeface="Times New Roman" charset="0"/>
              </a:rPr>
              <a:t>	A.  Allergies</a:t>
            </a:r>
          </a:p>
          <a:p>
            <a:r>
              <a:rPr lang="en-US">
                <a:latin typeface="Times New Roman" charset="0"/>
              </a:rPr>
              <a:t>		1.  Exaggerated response</a:t>
            </a:r>
          </a:p>
          <a:p>
            <a:r>
              <a:rPr lang="en-US">
                <a:latin typeface="Times New Roman" charset="0"/>
              </a:rPr>
              <a:t>		2.  Anaphylactic shock</a:t>
            </a:r>
            <a:endParaRPr lang="en-US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0" y="2971800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Autoimmune disease</a:t>
            </a:r>
          </a:p>
          <a:p>
            <a:r>
              <a:rPr lang="en-US">
                <a:latin typeface="Times New Roman" charset="0"/>
              </a:rPr>
              <a:t>	C.  Exertion, stress, and the immune system</a:t>
            </a:r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0" y="381000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D.  Immunodeficiency diseases</a:t>
            </a:r>
          </a:p>
          <a:p>
            <a:r>
              <a:rPr lang="en-US">
                <a:latin typeface="Times New Roman" charset="0"/>
              </a:rPr>
              <a:t>		1.  Inborn immunodeficiency</a:t>
            </a:r>
          </a:p>
          <a:p>
            <a:r>
              <a:rPr lang="en-US">
                <a:latin typeface="Times New Roman" charset="0"/>
              </a:rPr>
              <a:t>		2.  acquired immunodeficiency</a:t>
            </a:r>
            <a:endParaRPr 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0" y="4953000"/>
            <a:ext cx="9144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Acquired immune system evasion by pathogens</a:t>
            </a:r>
          </a:p>
          <a:p>
            <a:r>
              <a:rPr lang="en-US">
                <a:latin typeface="Times New Roman" charset="0"/>
              </a:rPr>
              <a:t>	A.  Antigenic variation</a:t>
            </a:r>
          </a:p>
          <a:p>
            <a:r>
              <a:rPr lang="en-US">
                <a:latin typeface="Times New Roman" charset="0"/>
              </a:rPr>
              <a:t>	B.  Latency</a:t>
            </a:r>
          </a:p>
          <a:p>
            <a:r>
              <a:rPr lang="en-US">
                <a:latin typeface="Times New Roman" charset="0"/>
              </a:rPr>
              <a:t>	C.  Attack on the immune system: HIV</a:t>
            </a:r>
            <a:endParaRPr lang="en-US"/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III.  Cancer &amp; immunity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7" grpId="0"/>
      <p:bldP spid="307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u="sng" dirty="0"/>
              <a:t>43.1- Innate Responses &amp; Shared Traits of Pathogens</a:t>
            </a:r>
          </a:p>
        </p:txBody>
      </p:sp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0" y="533400"/>
            <a:ext cx="9144000" cy="149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en-US" sz="2000" dirty="0"/>
              <a:t>I.  Innate immunity of invertebrates</a:t>
            </a:r>
          </a:p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</a:pPr>
            <a:r>
              <a:rPr lang="en-US" sz="2000" dirty="0"/>
              <a:t>	A.  Barrier defense</a:t>
            </a:r>
          </a:p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  <a:tabLst>
                <a:tab pos="339725" algn="l"/>
                <a:tab pos="684213" algn="l"/>
              </a:tabLst>
            </a:pPr>
            <a:r>
              <a:rPr lang="en-US" sz="2000" dirty="0"/>
              <a:t>		1.  Exoskeleton</a:t>
            </a:r>
          </a:p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  <a:tabLst>
                <a:tab pos="339725" algn="l"/>
                <a:tab pos="684213" algn="l"/>
              </a:tabLst>
            </a:pPr>
            <a:r>
              <a:rPr lang="en-US" sz="2000" dirty="0"/>
              <a:t>		2.  Lysozymes</a:t>
            </a:r>
          </a:p>
          <a:p>
            <a:pPr>
              <a:lnSpc>
                <a:spcPct val="70000"/>
              </a:lnSpc>
              <a:spcBef>
                <a:spcPts val="600"/>
              </a:spcBef>
              <a:buFont typeface="Arial" charset="0"/>
              <a:buNone/>
              <a:tabLst>
                <a:tab pos="339725" algn="l"/>
                <a:tab pos="1033463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a</a:t>
            </a:r>
            <a:r>
              <a:rPr lang="en-US" sz="2000" dirty="0"/>
              <a:t>.  Digests microbial cell </a:t>
            </a:r>
            <a:r>
              <a:rPr lang="en-US" sz="2000" dirty="0" smtClean="0"/>
              <a:t>walls</a:t>
            </a:r>
          </a:p>
        </p:txBody>
      </p:sp>
      <p:pic>
        <p:nvPicPr>
          <p:cNvPr id="4100" name="Picture 4" descr="43_03PhagocytosisProcess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0" y="1752600"/>
            <a:ext cx="339725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9812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79400" algn="l"/>
                <a:tab pos="684213" algn="l"/>
                <a:tab pos="1033463" algn="l"/>
                <a:tab pos="1368425" algn="l"/>
              </a:tabLst>
            </a:pPr>
            <a:r>
              <a:rPr lang="en-US" sz="2000" dirty="0" smtClean="0"/>
              <a:t>	B</a:t>
            </a:r>
            <a:r>
              <a:rPr lang="en-US" sz="2000" dirty="0"/>
              <a:t>.  Internal </a:t>
            </a:r>
            <a:r>
              <a:rPr lang="en-US" sz="2000" dirty="0" smtClean="0"/>
              <a:t>defenses</a:t>
            </a:r>
          </a:p>
          <a:p>
            <a:pPr>
              <a:tabLst>
                <a:tab pos="279400" algn="l"/>
                <a:tab pos="684213" algn="l"/>
                <a:tab pos="1033463" algn="l"/>
                <a:tab pos="13684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Phagocytosis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667000"/>
            <a:ext cx="5791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79400" algn="l"/>
                <a:tab pos="684213" algn="l"/>
                <a:tab pos="1033463" algn="l"/>
                <a:tab pos="1368425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Recognition proteins</a:t>
            </a:r>
          </a:p>
          <a:p>
            <a:pPr>
              <a:tabLst>
                <a:tab pos="279400" algn="l"/>
                <a:tab pos="684213" algn="l"/>
                <a:tab pos="1033463" algn="l"/>
                <a:tab pos="1368425" algn="l"/>
              </a:tabLst>
            </a:pPr>
            <a:r>
              <a:rPr lang="en-US" sz="2000" dirty="0"/>
              <a:t>			a.  Unique marker molecules found only 				on microbes (ID tags)</a:t>
            </a:r>
          </a:p>
          <a:p>
            <a:pPr>
              <a:tabLst>
                <a:tab pos="279400" algn="l"/>
                <a:tab pos="684213" algn="l"/>
                <a:tab pos="1033463" algn="l"/>
                <a:tab pos="1368425" algn="l"/>
              </a:tabLst>
            </a:pPr>
            <a:r>
              <a:rPr lang="en-US" sz="2000" dirty="0"/>
              <a:t>				1.  Not found within animals</a:t>
            </a:r>
          </a:p>
          <a:p>
            <a:pPr>
              <a:tabLst>
                <a:tab pos="279400" algn="l"/>
                <a:tab pos="684213" algn="l"/>
                <a:tab pos="1033463" algn="l"/>
                <a:tab pos="1368425" algn="l"/>
              </a:tabLst>
            </a:pPr>
            <a:r>
              <a:rPr lang="en-US" sz="2000" dirty="0"/>
              <a:t>			b.  Recognition proteins on immune 				response cells bind to marker 				molecules on microbes and </a:t>
            </a:r>
            <a:r>
              <a:rPr lang="en-US" sz="2000" dirty="0" smtClean="0"/>
              <a:t>destroy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800600"/>
            <a:ext cx="5791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2625" algn="l"/>
                <a:tab pos="1023938" algn="l"/>
                <a:tab pos="1365250" algn="l"/>
              </a:tabLst>
            </a:pPr>
            <a:r>
              <a:rPr lang="en-US" sz="2000" dirty="0" smtClean="0"/>
              <a:t>	3.  Toll receptors</a:t>
            </a:r>
          </a:p>
          <a:p>
            <a:pPr>
              <a:tabLst>
                <a:tab pos="682625" algn="l"/>
                <a:tab pos="1023938" algn="l"/>
                <a:tab pos="13652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Specific receptor proteins in invertebrates</a:t>
            </a:r>
          </a:p>
          <a:p>
            <a:pPr>
              <a:tabLst>
                <a:tab pos="682625" algn="l"/>
                <a:tab pos="1023938" algn="l"/>
                <a:tab pos="13652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1800" dirty="0" smtClean="0"/>
              <a:t>b.  Through signal transduction(</a:t>
            </a:r>
            <a:r>
              <a:rPr lang="en-US" sz="1800" dirty="0" err="1" smtClean="0"/>
              <a:t>chpt</a:t>
            </a:r>
            <a:r>
              <a:rPr lang="en-US" sz="1800" dirty="0" smtClean="0"/>
              <a:t>. 11) 			the activated Toll receptor initiates the 			release of antimicrobial peptides 			disrupting microbial cell walls and 			membranes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/>
              <a:t>II.  Innate immunity of vertebrates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en-US" sz="2000" dirty="0"/>
              <a:t>	A.  Barrier defense</a:t>
            </a:r>
          </a:p>
          <a:p>
            <a:pPr>
              <a:lnSpc>
                <a:spcPct val="70000"/>
              </a:lnSpc>
              <a:spcBef>
                <a:spcPts val="600"/>
              </a:spcBef>
            </a:pPr>
            <a:r>
              <a:rPr lang="en-US" sz="2000" dirty="0"/>
              <a:t>	B.  Cellular innate defenses</a:t>
            </a:r>
          </a:p>
          <a:p>
            <a:pPr>
              <a:lnSpc>
                <a:spcPct val="70000"/>
              </a:lnSpc>
              <a:spcBef>
                <a:spcPts val="600"/>
              </a:spcBef>
              <a:tabLst>
                <a:tab pos="396875" algn="l"/>
                <a:tab pos="862013" algn="l"/>
                <a:tab pos="1200150" algn="l"/>
              </a:tabLst>
            </a:pPr>
            <a:r>
              <a:rPr lang="en-US" sz="2000" dirty="0"/>
              <a:t>		1.  </a:t>
            </a:r>
            <a:r>
              <a:rPr lang="en-US" sz="2000" dirty="0" smtClean="0"/>
              <a:t>Recognition</a:t>
            </a:r>
          </a:p>
          <a:p>
            <a:pPr>
              <a:lnSpc>
                <a:spcPct val="70000"/>
              </a:lnSpc>
              <a:spcBef>
                <a:spcPts val="600"/>
              </a:spcBef>
              <a:tabLst>
                <a:tab pos="396875" algn="l"/>
                <a:tab pos="862013" algn="l"/>
                <a:tab pos="120015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Toll-like receptor (TLR)</a:t>
            </a:r>
          </a:p>
          <a:p>
            <a:pPr>
              <a:lnSpc>
                <a:spcPct val="70000"/>
              </a:lnSpc>
              <a:spcBef>
                <a:spcPts val="600"/>
              </a:spcBef>
              <a:tabLst>
                <a:tab pos="396875" algn="l"/>
                <a:tab pos="862013" algn="l"/>
                <a:tab pos="120015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Receptor protein on WBC (leukocytes)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828800"/>
            <a:ext cx="9144000" cy="202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dirty="0"/>
              <a:t>	</a:t>
            </a:r>
            <a:r>
              <a:rPr lang="en-US" sz="2000" dirty="0"/>
              <a:t>2.  Phagocytic leukocyte types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62013" algn="l"/>
                <a:tab pos="1316038" algn="l"/>
                <a:tab pos="1660525" algn="l"/>
              </a:tabLst>
            </a:pPr>
            <a:r>
              <a:rPr lang="en-US" sz="2000" dirty="0"/>
              <a:t>		a.  </a:t>
            </a:r>
            <a:r>
              <a:rPr lang="en-US" sz="2000" dirty="0" smtClean="0"/>
              <a:t>Neutrophils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62013" algn="l"/>
                <a:tab pos="1316038" algn="l"/>
                <a:tab pos="16605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Blood stream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62013" algn="l"/>
                <a:tab pos="1316038" algn="l"/>
                <a:tab pos="1660525" algn="l"/>
                <a:tab pos="19954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2.  Attracted to infected tissues by signaling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62013" algn="l"/>
                <a:tab pos="1316038" algn="l"/>
                <a:tab pos="1660525" algn="l"/>
                <a:tab pos="19954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a.  [ ] gradient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62013" algn="l"/>
                <a:tab pos="1316038" algn="l"/>
                <a:tab pos="1660525" algn="l"/>
                <a:tab pos="19954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3.  Short lived</a:t>
            </a:r>
            <a:r>
              <a:rPr lang="en-US" sz="2000" dirty="0" smtClean="0">
                <a:sym typeface="Wingdings"/>
              </a:rPr>
              <a:t> destroy themselves in the process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24423" y="3810000"/>
            <a:ext cx="9144000" cy="2328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tabLst>
                <a:tab pos="1311275" algn="l"/>
                <a:tab pos="1652588" algn="l"/>
                <a:tab pos="1993900" algn="l"/>
              </a:tabLst>
            </a:pPr>
            <a:r>
              <a:rPr lang="en-US" sz="2000" dirty="0" smtClean="0"/>
              <a:t>	b</a:t>
            </a:r>
            <a:r>
              <a:rPr lang="en-US" sz="2000" dirty="0"/>
              <a:t>.  </a:t>
            </a:r>
            <a:r>
              <a:rPr lang="en-US" sz="2000" dirty="0" smtClean="0"/>
              <a:t>Macrophages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311275" algn="l"/>
                <a:tab pos="1652588" algn="l"/>
                <a:tab pos="1993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Mainly lymphatic system</a:t>
            </a:r>
            <a:endParaRPr lang="en-US" sz="2000" dirty="0"/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5713" algn="l"/>
                <a:tab pos="1993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</a:t>
            </a:r>
            <a:r>
              <a:rPr lang="en-US" sz="2000" dirty="0"/>
              <a:t>.  </a:t>
            </a:r>
            <a:r>
              <a:rPr lang="en-US" sz="2000" dirty="0" smtClean="0"/>
              <a:t>Eosinophil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5713" algn="l"/>
                <a:tab pos="1652588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1.  Mainly beneath mucosal surfaces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5713" algn="l"/>
                <a:tab pos="16525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Parasites</a:t>
            </a:r>
            <a:endParaRPr lang="en-US" sz="2000" dirty="0"/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5713" algn="l"/>
                <a:tab pos="15970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d</a:t>
            </a:r>
            <a:r>
              <a:rPr lang="en-US" sz="2000" dirty="0"/>
              <a:t>.  Dendritic </a:t>
            </a:r>
            <a:r>
              <a:rPr lang="en-US" sz="2000" dirty="0" smtClean="0"/>
              <a:t>cells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1255713" algn="l"/>
                <a:tab pos="15970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Acquired immunity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936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/>
              <a:t>	</a:t>
            </a:r>
            <a:r>
              <a:rPr lang="en-US" sz="2000" dirty="0"/>
              <a:t>C.  Antimicrobial peptides &amp; proteins</a:t>
            </a:r>
          </a:p>
          <a:p>
            <a:pPr>
              <a:lnSpc>
                <a:spcPct val="80000"/>
              </a:lnSpc>
              <a:spcBef>
                <a:spcPts val="600"/>
              </a:spcBef>
              <a:tabLst>
                <a:tab pos="396875" algn="l"/>
                <a:tab pos="862013" algn="l"/>
                <a:tab pos="1201738" algn="l"/>
              </a:tabLst>
            </a:pPr>
            <a:r>
              <a:rPr lang="en-US" sz="2000" dirty="0"/>
              <a:t>		1.  </a:t>
            </a:r>
            <a:r>
              <a:rPr lang="en-US" sz="2000" dirty="0" err="1" smtClean="0"/>
              <a:t>Interferons</a:t>
            </a:r>
            <a:endParaRPr lang="en-US" sz="2000" dirty="0" smtClean="0"/>
          </a:p>
          <a:p>
            <a:pPr>
              <a:lnSpc>
                <a:spcPct val="80000"/>
              </a:lnSpc>
              <a:spcBef>
                <a:spcPts val="600"/>
              </a:spcBef>
              <a:tabLst>
                <a:tab pos="396875" algn="l"/>
                <a:tab pos="862013" algn="l"/>
                <a:tab pos="12017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Virus defense</a:t>
            </a:r>
          </a:p>
          <a:p>
            <a:pPr>
              <a:lnSpc>
                <a:spcPct val="80000"/>
              </a:lnSpc>
              <a:spcBef>
                <a:spcPts val="600"/>
              </a:spcBef>
              <a:tabLst>
                <a:tab pos="396875" algn="l"/>
                <a:tab pos="862013" algn="l"/>
                <a:tab pos="1201738" algn="l"/>
                <a:tab pos="15430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Affected cells secrete </a:t>
            </a:r>
            <a:r>
              <a:rPr lang="en-US" sz="2000" dirty="0" err="1" smtClean="0"/>
              <a:t>interferons</a:t>
            </a:r>
            <a:endParaRPr lang="en-US" sz="2000" dirty="0" smtClean="0"/>
          </a:p>
          <a:p>
            <a:pPr>
              <a:lnSpc>
                <a:spcPct val="80000"/>
              </a:lnSpc>
              <a:spcBef>
                <a:spcPts val="600"/>
              </a:spcBef>
              <a:tabLst>
                <a:tab pos="396875" algn="l"/>
                <a:tab pos="862013" algn="l"/>
                <a:tab pos="1201738" algn="l"/>
                <a:tab pos="1543050" algn="l"/>
                <a:tab pos="18843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Cause a defense response by surrounding uninfected cells to 					produce substances that prevent viral reproduction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9050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60425" algn="l"/>
                <a:tab pos="1201738" algn="l"/>
                <a:tab pos="1543050" algn="l"/>
                <a:tab pos="1884363" algn="l"/>
              </a:tabLst>
            </a:pPr>
            <a:r>
              <a:rPr lang="en-US" sz="2000" dirty="0" smtClean="0"/>
              <a:t>	2</a:t>
            </a:r>
            <a:r>
              <a:rPr lang="en-US" sz="2000" dirty="0"/>
              <a:t>.  Complement </a:t>
            </a:r>
            <a:r>
              <a:rPr lang="en-US" sz="2000" dirty="0" smtClean="0"/>
              <a:t>system</a:t>
            </a:r>
          </a:p>
          <a:p>
            <a:pPr>
              <a:tabLst>
                <a:tab pos="860425" algn="l"/>
                <a:tab pos="1201738" algn="l"/>
                <a:tab pos="1543050" algn="l"/>
                <a:tab pos="18843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Proteins in blood plasma</a:t>
            </a:r>
          </a:p>
          <a:p>
            <a:pPr>
              <a:tabLst>
                <a:tab pos="860425" algn="l"/>
                <a:tab pos="1201738" algn="l"/>
                <a:tab pos="1543050" algn="l"/>
                <a:tab pos="18843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b.  Inactive</a:t>
            </a:r>
          </a:p>
          <a:p>
            <a:pPr>
              <a:tabLst>
                <a:tab pos="860425" algn="l"/>
                <a:tab pos="1201738" algn="l"/>
                <a:tab pos="1543050" algn="l"/>
                <a:tab pos="18843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become active when encounter microbes</a:t>
            </a:r>
          </a:p>
          <a:p>
            <a:pPr>
              <a:tabLst>
                <a:tab pos="860425" algn="l"/>
                <a:tab pos="1201738" algn="l"/>
                <a:tab pos="1543050" algn="l"/>
                <a:tab pos="18843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c.  When active causes </a:t>
            </a:r>
            <a:r>
              <a:rPr lang="en-US" sz="2000" dirty="0" err="1" smtClean="0"/>
              <a:t>lysis</a:t>
            </a:r>
            <a:r>
              <a:rPr lang="en-US" sz="2000" dirty="0" smtClean="0"/>
              <a:t> of microbes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50602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43_08LocalInflammatory_1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8535988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43_08LocalInflammatory_2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8535988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43_08LocalInflammatory_3-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124200"/>
            <a:ext cx="8535988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23289"/>
            <a:ext cx="9144000" cy="251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	</a:t>
            </a:r>
            <a:r>
              <a:rPr lang="en-US" sz="2000" dirty="0"/>
              <a:t>D.  Inflammatory response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		1.  Steps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			a.  Injury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			b.  Mast cells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			c.  Macrophages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			d.  Blood vessel </a:t>
            </a:r>
            <a:r>
              <a:rPr lang="en-US" sz="2000" dirty="0" err="1"/>
              <a:t>dialtation</a:t>
            </a:r>
            <a:r>
              <a:rPr lang="en-US" sz="2000" dirty="0"/>
              <a:t> &amp; permeation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			e.  Neutrophils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	</a:t>
            </a:r>
            <a:r>
              <a:rPr lang="en-US" sz="2000" dirty="0"/>
              <a:t>E.  Natural killer cells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sz="2000" dirty="0"/>
              <a:t>		1.  I MHC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914400"/>
            <a:ext cx="9144000" cy="3344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u="sng" dirty="0"/>
              <a:t>43.2-Acquired </a:t>
            </a:r>
            <a:r>
              <a:rPr lang="en-US" sz="2000" u="sng" dirty="0" smtClean="0"/>
              <a:t>immunity-Pathogen specific recognition</a:t>
            </a:r>
            <a:endParaRPr lang="en-US" sz="2000" dirty="0"/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2000" dirty="0"/>
              <a:t>I.  Intro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39725" algn="l"/>
                <a:tab pos="682625" algn="l"/>
              </a:tabLst>
            </a:pPr>
            <a:r>
              <a:rPr lang="en-US" sz="2000" dirty="0"/>
              <a:t>	A.  </a:t>
            </a:r>
            <a:r>
              <a:rPr lang="en-US" sz="2000" dirty="0" smtClean="0"/>
              <a:t>Lymphocytes</a:t>
            </a:r>
            <a:endParaRPr lang="en-US" sz="2000" dirty="0"/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39725" algn="l"/>
                <a:tab pos="6826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B &amp; T cells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41313" algn="l"/>
                <a:tab pos="739775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Antigen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682625" algn="l"/>
              </a:tabLst>
            </a:pPr>
            <a:r>
              <a:rPr lang="en-US" sz="2000" dirty="0"/>
              <a:t>		1.  Recognized and elicits a response by lymphocytes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682625" algn="l"/>
              </a:tabLst>
            </a:pPr>
            <a:r>
              <a:rPr lang="en-US" sz="2000" dirty="0"/>
              <a:t>		2.  Recognized </a:t>
            </a:r>
            <a:r>
              <a:rPr lang="en-US" sz="2000" dirty="0" smtClean="0"/>
              <a:t>by antigen receptors on B &amp; T cells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682625" algn="l"/>
                <a:tab pos="1023938" algn="l"/>
              </a:tabLst>
            </a:pPr>
            <a:r>
              <a:rPr lang="en-US" sz="2000" dirty="0" smtClean="0"/>
              <a:t>			a.  Specific for a particular epitope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682625" algn="l"/>
                <a:tab pos="10239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3.  Epitope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396875" algn="l"/>
                <a:tab pos="682625" algn="l"/>
                <a:tab pos="10239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Portion of antigen that is recognized by antigen receptor</a:t>
            </a:r>
            <a:endParaRPr lang="en-US" sz="2000" dirty="0"/>
          </a:p>
        </p:txBody>
      </p:sp>
      <p:pic>
        <p:nvPicPr>
          <p:cNvPr id="10245" name="Picture 5" descr="43_09aBCellReceptor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549887"/>
            <a:ext cx="297611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191000"/>
            <a:ext cx="563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1313" algn="l"/>
              </a:tabLst>
            </a:pPr>
            <a:r>
              <a:rPr lang="en-US" sz="2000" dirty="0" smtClean="0"/>
              <a:t>II.  Antigen recognition by B cells and Antibodies</a:t>
            </a:r>
          </a:p>
          <a:p>
            <a:pPr>
              <a:tabLst>
                <a:tab pos="341313" algn="l"/>
                <a:tab pos="682625" algn="l"/>
                <a:tab pos="1023938" algn="l"/>
              </a:tabLst>
            </a:pPr>
            <a:r>
              <a:rPr lang="en-US" sz="2000" dirty="0" smtClean="0"/>
              <a:t>	A.  Structure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43_10Epitopes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981200"/>
            <a:ext cx="5033963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43_09bTCellReceptor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970337"/>
            <a:ext cx="3289300" cy="288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6400" algn="l"/>
                <a:tab pos="800100" algn="l"/>
              </a:tabLst>
            </a:pPr>
            <a:r>
              <a:rPr lang="en-US" sz="2000" dirty="0" smtClean="0"/>
              <a:t>	B.  Function</a:t>
            </a:r>
          </a:p>
          <a:p>
            <a:pPr>
              <a:tabLst>
                <a:tab pos="406400" algn="l"/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Recognize and attach to free and attached epitopes</a:t>
            </a:r>
          </a:p>
          <a:p>
            <a:pPr>
              <a:tabLst>
                <a:tab pos="406400" algn="l"/>
                <a:tab pos="800100" algn="l"/>
                <a:tab pos="11430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Once antigen is attached B cell divides forming cells that secrete 			antibodies</a:t>
            </a:r>
          </a:p>
          <a:p>
            <a:pPr>
              <a:tabLst>
                <a:tab pos="406400" algn="l"/>
                <a:tab pos="800100" algn="l"/>
                <a:tab pos="11430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Soluble form of receptor</a:t>
            </a:r>
          </a:p>
          <a:p>
            <a:pPr>
              <a:tabLst>
                <a:tab pos="406400" algn="l"/>
                <a:tab pos="800100" algn="l"/>
                <a:tab pos="11430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Function like the B cell however not membrane bound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267200"/>
            <a:ext cx="571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6400" algn="l"/>
                <a:tab pos="800100" algn="l"/>
                <a:tab pos="1143000" algn="l"/>
              </a:tabLst>
            </a:pPr>
            <a:r>
              <a:rPr lang="en-US" sz="2000" dirty="0" smtClean="0"/>
              <a:t>III.  Antigen recognition by T cells</a:t>
            </a:r>
          </a:p>
          <a:p>
            <a:pPr>
              <a:tabLst>
                <a:tab pos="406400" algn="l"/>
                <a:tab pos="800100" algn="l"/>
                <a:tab pos="1143000" algn="l"/>
              </a:tabLst>
            </a:pPr>
            <a:r>
              <a:rPr lang="en-US" sz="2000" dirty="0" smtClean="0"/>
              <a:t>	A.  Structure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2000" dirty="0" smtClean="0"/>
              <a:t>	B.  Function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Recognize and attach </a:t>
            </a:r>
            <a:r>
              <a:rPr lang="en-US" sz="2000" dirty="0" smtClean="0"/>
              <a:t>only to antigen fragments that have been 		presented by a host cell protein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Major </a:t>
            </a:r>
            <a:r>
              <a:rPr lang="en-US" sz="2000" dirty="0"/>
              <a:t>H</a:t>
            </a:r>
            <a:r>
              <a:rPr lang="en-US" sz="2000" dirty="0" smtClean="0"/>
              <a:t>istocompatibility Complex (MHC)</a:t>
            </a:r>
          </a:p>
          <a:p>
            <a:pPr>
              <a:tabLst>
                <a:tab pos="685800" algn="l"/>
                <a:tab pos="1028700" algn="l"/>
                <a:tab pos="1371600" algn="l"/>
              </a:tabLst>
            </a:pPr>
            <a:r>
              <a:rPr lang="en-US" sz="2000" dirty="0" smtClean="0"/>
              <a:t>			1.  Pathogen enters host cell</a:t>
            </a:r>
          </a:p>
          <a:p>
            <a:pPr>
              <a:tabLst>
                <a:tab pos="685800" algn="l"/>
                <a:tab pos="1028700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2.  Host cell enzymes cleave antigen</a:t>
            </a:r>
          </a:p>
          <a:p>
            <a:pPr>
              <a:tabLst>
                <a:tab pos="685800" algn="l"/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3.  MNC + Antigen fragment  move to cell membrane and get 				presented</a:t>
            </a:r>
          </a:p>
          <a:p>
            <a:pPr>
              <a:tabLst>
                <a:tab pos="685800" algn="l"/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2.  Infected cell killed by T cell </a:t>
            </a:r>
            <a:endParaRPr lang="en-US" sz="2000" dirty="0"/>
          </a:p>
        </p:txBody>
      </p:sp>
      <p:pic>
        <p:nvPicPr>
          <p:cNvPr id="3" name="Picture 6" descr="43_12bTCellMHCInteraction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061015"/>
            <a:ext cx="2743200" cy="3538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1150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IV.  B cell &amp; T cell Development</a:t>
            </a:r>
          </a:p>
          <a:p>
            <a:pPr>
              <a:tabLst>
                <a:tab pos="406400" algn="l"/>
              </a:tabLst>
            </a:pPr>
            <a:r>
              <a:rPr lang="en-US" sz="2000" dirty="0" smtClean="0"/>
              <a:t>	A.  4 major factors must happen in order for immunity to be acquired</a:t>
            </a:r>
          </a:p>
          <a:p>
            <a:pPr>
              <a:tabLst>
                <a:tab pos="406400" algn="l"/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Lymphocyte &amp; receptor diversity</a:t>
            </a:r>
          </a:p>
          <a:p>
            <a:pPr>
              <a:tabLst>
                <a:tab pos="406400" algn="l"/>
                <a:tab pos="800100" algn="l"/>
                <a:tab pos="1143000" algn="l"/>
              </a:tabLst>
            </a:pPr>
            <a:r>
              <a:rPr lang="en-US" sz="2000" dirty="0" smtClean="0"/>
              <a:t>			a.  Allows detection of never before seen pathogens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192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2.  Self-tolerance</a:t>
            </a:r>
          </a:p>
          <a:p>
            <a:pPr>
              <a:tabLst>
                <a:tab pos="800100" algn="l"/>
                <a:tab pos="11430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Lack of reactivity against animals own cells and molecules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828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3.  Cell proliferation</a:t>
            </a:r>
          </a:p>
          <a:p>
            <a:pPr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Activation greatly increases the number of B &amp; T cells specific for 			an antigen  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743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 smtClean="0"/>
              <a:t>	4.  Immunological memory</a:t>
            </a:r>
          </a:p>
          <a:p>
            <a:pPr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Stronger and more rapid response to an antigen encountered 			previously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810000"/>
            <a:ext cx="9144000" cy="2451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6400" algn="l"/>
                <a:tab pos="749300" algn="l"/>
                <a:tab pos="1143000" algn="l"/>
              </a:tabLst>
            </a:pPr>
            <a:r>
              <a:rPr lang="en-US" sz="2000" dirty="0" smtClean="0"/>
              <a:t>	B.  Generation of B &amp; T cell diversity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00100" algn="l"/>
                <a:tab pos="1485900" algn="l"/>
              </a:tabLst>
            </a:pPr>
            <a:r>
              <a:rPr lang="en-US" sz="2000" dirty="0" smtClean="0"/>
              <a:t>	1.  Light </a:t>
            </a:r>
            <a:r>
              <a:rPr lang="en-US" sz="2000" dirty="0"/>
              <a:t>chain </a:t>
            </a:r>
            <a:r>
              <a:rPr lang="en-US" sz="2000" dirty="0" smtClean="0"/>
              <a:t>gene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00100" algn="l"/>
                <a:tab pos="11430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Light chain anatomy encoded for by 3 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gene segments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 smtClean="0"/>
              <a:t>			1.  Variable segment (40)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2.  Joining segment (5)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3.  Constant segment (1)</a:t>
            </a:r>
            <a:endParaRPr lang="en-US" sz="2000" dirty="0"/>
          </a:p>
        </p:txBody>
      </p:sp>
      <p:pic>
        <p:nvPicPr>
          <p:cNvPr id="16" name="Picture 3" descr="43_09aBCellReceptor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86" y="4419600"/>
            <a:ext cx="3189613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</p:bld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170</Words>
  <Application>Microsoft Macintosh PowerPoint</Application>
  <PresentationFormat>On-screen Show (4:3)</PresentationFormat>
  <Paragraphs>181</Paragraphs>
  <Slides>17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29</cp:revision>
  <dcterms:created xsi:type="dcterms:W3CDTF">2009-04-23T20:38:39Z</dcterms:created>
  <dcterms:modified xsi:type="dcterms:W3CDTF">2013-09-25T02:26:51Z</dcterms:modified>
</cp:coreProperties>
</file>